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22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61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219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13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Cookie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Cookie</a:t>
            </a:r>
            <a:r>
              <a:rPr lang="zh-CN" altLang="en-US" sz="4000" dirty="0"/>
              <a:t>常用属性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zh-CN" altLang="en-US" sz="1800" dirty="0"/>
              <a:t>路径：</a:t>
            </a:r>
            <a:r>
              <a:rPr lang="en-US" altLang="zh-CN" sz="1800" dirty="0"/>
              <a:t>path</a:t>
            </a:r>
            <a:endParaRPr lang="en-US" altLang="zh-CN" sz="1800" dirty="0"/>
          </a:p>
          <a:p>
            <a:pPr algn="l"/>
            <a:r>
              <a:rPr lang="en-US" altLang="zh-CN" sz="1800" dirty="0"/>
              <a:t>	cookie</a:t>
            </a:r>
            <a:r>
              <a:rPr lang="zh-CN" altLang="en-US" sz="1800" dirty="0"/>
              <a:t>在读取时，是存在访问权限的，即只能够访问</a:t>
            </a:r>
            <a:r>
              <a:rPr lang="en-US" altLang="zh-CN" sz="1800" dirty="0"/>
              <a:t>path</a:t>
            </a:r>
            <a:r>
              <a:rPr lang="zh-CN" altLang="en-US" sz="1800" dirty="0"/>
              <a:t>路径下的</a:t>
            </a:r>
            <a:r>
              <a:rPr lang="en-US" altLang="zh-CN" sz="1800" dirty="0"/>
              <a:t>cookie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例如</a:t>
            </a:r>
            <a:r>
              <a:rPr lang="zh-CN" altLang="en-US" sz="1800" dirty="0"/>
              <a:t>，在网站根目录创建的</a:t>
            </a:r>
            <a:r>
              <a:rPr lang="en-US" altLang="zh-CN" sz="1800" dirty="0"/>
              <a:t>cookie</a:t>
            </a:r>
            <a:r>
              <a:rPr lang="zh-CN" altLang="en-US" sz="1800" dirty="0"/>
              <a:t>，网站任何位置都能够访问到这个</a:t>
            </a:r>
            <a:r>
              <a:rPr lang="en-US" altLang="zh-CN" sz="1800" dirty="0"/>
              <a:t>cookie</a:t>
            </a:r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在 </a:t>
            </a:r>
            <a:r>
              <a:rPr lang="en-US" altLang="zh-CN" sz="1800" dirty="0"/>
              <a:t>/a/ </a:t>
            </a:r>
            <a:r>
              <a:rPr lang="zh-CN" altLang="en-US" sz="1800" dirty="0"/>
              <a:t>目录下创建的</a:t>
            </a:r>
            <a:r>
              <a:rPr lang="en-US" altLang="zh-CN" sz="1800" dirty="0"/>
              <a:t>cookie</a:t>
            </a:r>
            <a:r>
              <a:rPr lang="zh-CN" altLang="en-US" sz="1800" dirty="0"/>
              <a:t>，只能在 </a:t>
            </a:r>
            <a:r>
              <a:rPr lang="en-US" altLang="zh-CN" sz="1800" dirty="0"/>
              <a:t>/a/ </a:t>
            </a:r>
            <a:r>
              <a:rPr lang="zh-CN" altLang="en-US" sz="1800" dirty="0"/>
              <a:t>目录下访问这个</a:t>
            </a:r>
            <a:r>
              <a:rPr lang="en-US" altLang="zh-CN" sz="1800" dirty="0"/>
              <a:t>cookie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algn="l"/>
            <a:r>
              <a:rPr lang="zh-CN" altLang="en-US" sz="1800" dirty="0"/>
              <a:t>示例：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document.cookie</a:t>
            </a:r>
            <a:r>
              <a:rPr lang="en-US" altLang="zh-CN" sz="1800" dirty="0"/>
              <a:t> = "username=</a:t>
            </a:r>
            <a:r>
              <a:rPr lang="en-US" altLang="zh-CN" sz="1800" dirty="0" err="1"/>
              <a:t>zhangsan</a:t>
            </a:r>
            <a:r>
              <a:rPr lang="en-US" altLang="zh-CN" sz="1800" dirty="0"/>
              <a:t>; path=/";</a:t>
            </a:r>
            <a:endParaRPr lang="en-US" altLang="zh-CN" sz="1800" dirty="0"/>
          </a:p>
          <a:p>
            <a:pPr algn="l"/>
            <a:r>
              <a:rPr lang="zh-CN" altLang="en-US" sz="1800" dirty="0"/>
              <a:t>解读：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创建了一个名称叫做</a:t>
            </a:r>
            <a:r>
              <a:rPr lang="en-US" altLang="zh-CN" sz="1800" dirty="0"/>
              <a:t>username</a:t>
            </a:r>
            <a:r>
              <a:rPr lang="zh-CN" altLang="en-US" sz="1800" dirty="0"/>
              <a:t>的</a:t>
            </a:r>
            <a:r>
              <a:rPr lang="en-US" altLang="zh-CN" sz="1800" dirty="0"/>
              <a:t>cookie</a:t>
            </a:r>
            <a:r>
              <a:rPr lang="zh-CN" altLang="en-US" sz="1800" dirty="0"/>
              <a:t>，它所存储的内容为</a:t>
            </a:r>
            <a:r>
              <a:rPr lang="en-US" altLang="zh-CN" sz="1800" dirty="0" err="1"/>
              <a:t>zhangsan</a:t>
            </a:r>
            <a:r>
              <a:rPr lang="zh-CN" altLang="en-US" sz="1800" dirty="0"/>
              <a:t>，该</a:t>
            </a:r>
            <a:r>
              <a:rPr lang="en-US" altLang="zh-CN" sz="1800" dirty="0"/>
              <a:t>cookie</a:t>
            </a:r>
            <a:r>
              <a:rPr lang="zh-CN" altLang="en-US" sz="1800" dirty="0"/>
              <a:t>在当前网站下任何位置都能读写。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备注：</a:t>
            </a:r>
            <a:r>
              <a:rPr lang="en-US" altLang="zh-CN" sz="1800" dirty="0"/>
              <a:t>	path</a:t>
            </a:r>
            <a:r>
              <a:rPr lang="zh-CN" altLang="en-US" sz="1800" dirty="0"/>
              <a:t>和</a:t>
            </a:r>
            <a:r>
              <a:rPr lang="en-US" altLang="zh-CN" sz="1800" dirty="0"/>
              <a:t>domain</a:t>
            </a:r>
            <a:r>
              <a:rPr lang="zh-CN" altLang="en-US" sz="1800" dirty="0"/>
              <a:t>属性都是设置该</a:t>
            </a:r>
            <a:r>
              <a:rPr lang="en-US" altLang="zh-CN" sz="1800" dirty="0"/>
              <a:t>cookie</a:t>
            </a:r>
            <a:r>
              <a:rPr lang="zh-CN" altLang="en-US" sz="1800" dirty="0"/>
              <a:t>的归属，即</a:t>
            </a:r>
            <a:r>
              <a:rPr lang="en-US" altLang="zh-CN" sz="1800" dirty="0"/>
              <a:t>cookie</a:t>
            </a:r>
            <a:r>
              <a:rPr lang="zh-CN" altLang="en-US" sz="1800" dirty="0"/>
              <a:t>作用域，因同源策略的限制，只能够获取同源同作用域下的</a:t>
            </a:r>
            <a:r>
              <a:rPr lang="en-US" altLang="zh-CN" sz="1800" dirty="0"/>
              <a:t>cookie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algn="l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1854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使用</a:t>
            </a:r>
            <a:r>
              <a:rPr lang="en-US" altLang="zh-CN" sz="4000" dirty="0"/>
              <a:t>Cookie</a:t>
            </a:r>
            <a:r>
              <a:rPr lang="zh-CN" altLang="en-US" sz="4000" dirty="0"/>
              <a:t>时需要注意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zh-CN" altLang="en-US" sz="1800" dirty="0"/>
              <a:t>有些浏览器在使用中文时，会出现乱码。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400" dirty="0"/>
              <a:t>在设置</a:t>
            </a:r>
            <a:r>
              <a:rPr lang="en-US" altLang="zh-CN" sz="1400" dirty="0"/>
              <a:t>cookie</a:t>
            </a:r>
            <a:r>
              <a:rPr lang="zh-CN" altLang="en-US" sz="1400" dirty="0"/>
              <a:t>时，通过</a:t>
            </a:r>
            <a:r>
              <a:rPr lang="en-US" altLang="zh-CN" sz="1400" dirty="0" err="1"/>
              <a:t>encodeURIComponent</a:t>
            </a:r>
            <a:r>
              <a:rPr lang="en-US" altLang="zh-CN" sz="1400" dirty="0"/>
              <a:t> </a:t>
            </a:r>
            <a:r>
              <a:rPr lang="zh-CN" altLang="en-US" sz="1400" dirty="0"/>
              <a:t>编码</a:t>
            </a:r>
            <a:r>
              <a:rPr lang="zh-CN" altLang="en-US" sz="1400" dirty="0"/>
              <a:t>，</a:t>
            </a:r>
            <a:r>
              <a:rPr lang="zh-CN" altLang="en-US" sz="1400" dirty="0"/>
              <a:t>在获取</a:t>
            </a:r>
            <a:r>
              <a:rPr lang="en-US" altLang="zh-CN" sz="1400" dirty="0"/>
              <a:t>cookie</a:t>
            </a:r>
            <a:r>
              <a:rPr lang="zh-CN" altLang="en-US" sz="1400" dirty="0"/>
              <a:t>时，通过</a:t>
            </a:r>
            <a:r>
              <a:rPr lang="en-US" altLang="zh-CN" sz="1400" dirty="0" err="1"/>
              <a:t>decodeURIComponent</a:t>
            </a:r>
            <a:r>
              <a:rPr lang="en-US" altLang="zh-CN" sz="1400" dirty="0"/>
              <a:t> </a:t>
            </a:r>
            <a:r>
              <a:rPr lang="zh-CN" altLang="en-US" sz="1400" dirty="0"/>
              <a:t>解码</a:t>
            </a:r>
            <a:endParaRPr lang="en-US" altLang="zh-CN" sz="1800" dirty="0"/>
          </a:p>
          <a:p>
            <a:pPr algn="l"/>
            <a:r>
              <a:rPr lang="en-US" altLang="zh-CN" sz="1800" dirty="0"/>
              <a:t>2</a:t>
            </a:r>
            <a:r>
              <a:rPr lang="zh-CN" altLang="en-US" sz="1800" dirty="0"/>
              <a:t>，</a:t>
            </a:r>
            <a:r>
              <a:rPr lang="en-US" altLang="zh-CN" sz="1800" dirty="0"/>
              <a:t>cookie </a:t>
            </a:r>
            <a:r>
              <a:rPr lang="zh-CN" altLang="en-US" sz="1800" dirty="0"/>
              <a:t>文件存放在客户端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400" dirty="0"/>
              <a:t>cookie </a:t>
            </a:r>
            <a:r>
              <a:rPr lang="zh-CN" altLang="en-US" sz="1400" dirty="0"/>
              <a:t>即可以用客户端 </a:t>
            </a:r>
            <a:r>
              <a:rPr lang="en-US" altLang="zh-CN" sz="1400" dirty="0" err="1"/>
              <a:t>javascript</a:t>
            </a:r>
            <a:r>
              <a:rPr lang="en-US" altLang="zh-CN" sz="1400" dirty="0"/>
              <a:t> </a:t>
            </a:r>
            <a:r>
              <a:rPr lang="zh-CN" altLang="en-US" sz="1400" dirty="0"/>
              <a:t>读写</a:t>
            </a:r>
            <a:r>
              <a:rPr lang="zh-CN" altLang="en-US" sz="1400" dirty="0"/>
              <a:t>，</a:t>
            </a:r>
            <a:r>
              <a:rPr lang="zh-CN" altLang="en-US" sz="1400" dirty="0"/>
              <a:t>也可以用服务器端 </a:t>
            </a:r>
            <a:r>
              <a:rPr lang="en-US" altLang="zh-CN" sz="1400" dirty="0" err="1"/>
              <a:t>php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jsp</a:t>
            </a:r>
            <a:r>
              <a:rPr lang="zh-CN" altLang="en-US" sz="1400" dirty="0"/>
              <a:t>等读写。</a:t>
            </a:r>
            <a:endParaRPr lang="zh-CN" altLang="en-US" sz="1800" dirty="0"/>
          </a:p>
          <a:p>
            <a:pPr algn="l"/>
            <a:r>
              <a:rPr lang="en-US" altLang="zh-CN" sz="1800" dirty="0"/>
              <a:t>3</a:t>
            </a:r>
            <a:r>
              <a:rPr lang="zh-CN" altLang="en-US" sz="1800" dirty="0"/>
              <a:t>，每个</a:t>
            </a:r>
            <a:r>
              <a:rPr lang="zh-CN" altLang="en-US" sz="1800" dirty="0"/>
              <a:t>网站只能访问自己网站的</a:t>
            </a:r>
            <a:r>
              <a:rPr lang="en-US" altLang="zh-CN" sz="1800" dirty="0"/>
              <a:t>cookie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400" dirty="0"/>
              <a:t>即</a:t>
            </a:r>
            <a:r>
              <a:rPr lang="zh-CN" altLang="en-US" sz="1400" dirty="0"/>
              <a:t>百度创建的</a:t>
            </a:r>
            <a:r>
              <a:rPr lang="en-US" altLang="zh-CN" sz="1400" dirty="0"/>
              <a:t>cookie</a:t>
            </a:r>
            <a:r>
              <a:rPr lang="zh-CN" altLang="en-US" sz="1400" dirty="0"/>
              <a:t>，新浪是不能够访问的。</a:t>
            </a:r>
            <a:endParaRPr lang="zh-CN" altLang="en-US" sz="1800" dirty="0"/>
          </a:p>
          <a:p>
            <a:pPr algn="l"/>
            <a:r>
              <a:rPr lang="en-US" altLang="zh-CN" sz="1800" dirty="0"/>
              <a:t>4</a:t>
            </a:r>
            <a:r>
              <a:rPr lang="zh-CN" altLang="en-US" sz="1800" dirty="0"/>
              <a:t>，每个</a:t>
            </a:r>
            <a:r>
              <a:rPr lang="zh-CN" altLang="en-US" sz="1800" dirty="0"/>
              <a:t>浏览器只能访问自己浏览器的</a:t>
            </a:r>
            <a:r>
              <a:rPr lang="en-US" altLang="zh-CN" sz="1800" dirty="0"/>
              <a:t>cookie</a:t>
            </a:r>
          </a:p>
          <a:p>
            <a:pPr algn="l"/>
            <a:r>
              <a:rPr lang="en-US" altLang="zh-CN" sz="1800" dirty="0"/>
              <a:t>	</a:t>
            </a:r>
            <a:r>
              <a:rPr lang="zh-CN" altLang="en-US" sz="1400" dirty="0"/>
              <a:t>即</a:t>
            </a:r>
            <a:r>
              <a:rPr lang="zh-CN" altLang="en-US" sz="1400" dirty="0"/>
              <a:t>火狐创建的</a:t>
            </a:r>
            <a:r>
              <a:rPr lang="en-US" altLang="zh-CN" sz="1400" dirty="0"/>
              <a:t>cookie</a:t>
            </a:r>
            <a:r>
              <a:rPr lang="zh-CN" altLang="en-US" sz="1400" dirty="0"/>
              <a:t>，谷歌是不能够访问的。</a:t>
            </a:r>
          </a:p>
          <a:p>
            <a:pPr algn="l"/>
            <a:r>
              <a:rPr lang="en-US" altLang="zh-CN" sz="1800" dirty="0"/>
              <a:t>5</a:t>
            </a:r>
            <a:r>
              <a:rPr lang="zh-CN" altLang="en-US" sz="1800" dirty="0"/>
              <a:t>，</a:t>
            </a:r>
            <a:r>
              <a:rPr lang="en-US" altLang="zh-CN" sz="1800" dirty="0"/>
              <a:t>cookie </a:t>
            </a:r>
            <a:r>
              <a:rPr lang="zh-CN" altLang="en-US" sz="1800" dirty="0"/>
              <a:t>的内容是纯</a:t>
            </a:r>
            <a:r>
              <a:rPr lang="zh-CN" altLang="en-US" sz="1800" dirty="0"/>
              <a:t>文本，即只能保存字符串数据。</a:t>
            </a:r>
            <a:endParaRPr lang="zh-CN" altLang="en-US" sz="1800" dirty="0"/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6</a:t>
            </a:r>
            <a:r>
              <a:rPr lang="zh-CN" altLang="en-US" sz="1800" dirty="0"/>
              <a:t>，</a:t>
            </a:r>
            <a:r>
              <a:rPr lang="en-US" altLang="zh-CN" sz="1800" dirty="0"/>
              <a:t>cookie </a:t>
            </a:r>
            <a:r>
              <a:rPr lang="zh-CN" altLang="en-US" sz="1800" dirty="0"/>
              <a:t>依赖</a:t>
            </a:r>
            <a:r>
              <a:rPr lang="zh-CN" altLang="en-US" sz="1800" dirty="0"/>
              <a:t>于</a:t>
            </a:r>
            <a:r>
              <a:rPr lang="en-US" altLang="zh-CN" sz="1800" dirty="0"/>
              <a:t>www</a:t>
            </a:r>
            <a:r>
              <a:rPr lang="zh-CN" altLang="en-US" sz="1800" dirty="0"/>
              <a:t>服务</a:t>
            </a:r>
            <a:r>
              <a:rPr lang="en-US" altLang="zh-CN" sz="1800" dirty="0"/>
              <a:t> </a:t>
            </a:r>
            <a:r>
              <a:rPr lang="zh-CN" altLang="en-US" sz="1800" dirty="0"/>
              <a:t>，即设置和获取</a:t>
            </a:r>
            <a:r>
              <a:rPr lang="en-US" altLang="zh-CN" sz="1800" dirty="0"/>
              <a:t>cookie</a:t>
            </a:r>
            <a:r>
              <a:rPr lang="zh-CN" altLang="en-US" sz="1800" dirty="0"/>
              <a:t>时，要用 </a:t>
            </a:r>
            <a:r>
              <a:rPr lang="en-US" altLang="zh-CN" sz="1800" dirty="0"/>
              <a:t>http </a:t>
            </a:r>
            <a:r>
              <a:rPr lang="zh-CN" altLang="en-US" sz="1800" dirty="0"/>
              <a:t>访问网页</a:t>
            </a:r>
            <a:r>
              <a:rPr lang="zh-CN" altLang="en-US" sz="1800" dirty="0"/>
              <a:t>。火狐除外。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2685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浏览器</a:t>
            </a:r>
            <a:r>
              <a:rPr lang="en-US" altLang="zh-CN" sz="4000" dirty="0"/>
              <a:t>Cookie</a:t>
            </a:r>
            <a:r>
              <a:rPr lang="zh-CN" altLang="en-US" sz="4000" dirty="0"/>
              <a:t>数量及大小限制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zh-CN" altLang="en-US" sz="1800" dirty="0"/>
              <a:t>一、浏览器允许每个域名所包含的</a:t>
            </a:r>
            <a:r>
              <a:rPr lang="en-US" altLang="zh-CN" sz="1800" dirty="0"/>
              <a:t>cookie</a:t>
            </a:r>
            <a:r>
              <a:rPr lang="zh-CN" altLang="en-US" sz="1800" dirty="0"/>
              <a:t>数：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Microsoft</a:t>
            </a:r>
            <a:r>
              <a:rPr lang="zh-CN" altLang="en-US" sz="1800" dirty="0"/>
              <a:t>指出</a:t>
            </a:r>
            <a:r>
              <a:rPr lang="en-US" altLang="zh-CN" sz="1800" dirty="0"/>
              <a:t>InternetExplorer8</a:t>
            </a:r>
            <a:r>
              <a:rPr lang="zh-CN" altLang="en-US" sz="1800" dirty="0"/>
              <a:t>增加</a:t>
            </a:r>
            <a:r>
              <a:rPr lang="en-US" altLang="zh-CN" sz="1800" dirty="0"/>
              <a:t>cookie</a:t>
            </a:r>
            <a:r>
              <a:rPr lang="zh-CN" altLang="en-US" sz="1800" dirty="0"/>
              <a:t>限制为每个域名</a:t>
            </a:r>
            <a:r>
              <a:rPr lang="en-US" altLang="zh-CN" sz="1800" dirty="0"/>
              <a:t>50</a:t>
            </a:r>
            <a:r>
              <a:rPr lang="zh-CN" altLang="en-US" sz="1800" dirty="0"/>
              <a:t>个，但实际上</a:t>
            </a:r>
            <a:r>
              <a:rPr lang="en-US" altLang="zh-CN" sz="1800" dirty="0"/>
              <a:t>IE6</a:t>
            </a:r>
            <a:r>
              <a:rPr lang="zh-CN" altLang="en-US" sz="1800" dirty="0"/>
              <a:t>就已经最多允许每个域名</a:t>
            </a:r>
            <a:r>
              <a:rPr lang="en-US" altLang="zh-CN" sz="1800" dirty="0"/>
              <a:t>50</a:t>
            </a:r>
            <a:r>
              <a:rPr lang="zh-CN" altLang="en-US" sz="1800" dirty="0"/>
              <a:t>个</a:t>
            </a:r>
            <a:r>
              <a:rPr lang="en-US" altLang="zh-CN" sz="1800" dirty="0"/>
              <a:t>cookie</a:t>
            </a:r>
            <a:r>
              <a:rPr lang="zh-CN" altLang="en-US" sz="1800" dirty="0"/>
              <a:t>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Firefox</a:t>
            </a:r>
            <a:r>
              <a:rPr lang="zh-CN" altLang="en-US" sz="1800" dirty="0"/>
              <a:t>每个域名</a:t>
            </a:r>
            <a:r>
              <a:rPr lang="en-US" altLang="zh-CN" sz="1800" dirty="0"/>
              <a:t>cookie</a:t>
            </a:r>
            <a:r>
              <a:rPr lang="zh-CN" altLang="en-US" sz="1800" dirty="0"/>
              <a:t>限制为</a:t>
            </a:r>
            <a:r>
              <a:rPr lang="en-US" altLang="zh-CN" sz="1800" dirty="0"/>
              <a:t>50</a:t>
            </a:r>
            <a:r>
              <a:rPr lang="zh-CN" altLang="en-US" sz="1800" dirty="0"/>
              <a:t>个。</a:t>
            </a:r>
            <a:r>
              <a:rPr lang="en-US" altLang="zh-CN" sz="1800" dirty="0" err="1"/>
              <a:t>firefox</a:t>
            </a:r>
            <a:r>
              <a:rPr lang="en-US" altLang="zh-CN" sz="1800" dirty="0"/>
              <a:t> 3.6</a:t>
            </a:r>
            <a:r>
              <a:rPr lang="zh-CN" altLang="en-US" sz="1800" dirty="0"/>
              <a:t>可以存</a:t>
            </a:r>
            <a:r>
              <a:rPr lang="en-US" altLang="zh-CN" sz="1800" dirty="0"/>
              <a:t>150</a:t>
            </a:r>
            <a:r>
              <a:rPr lang="zh-CN" altLang="en-US" sz="1800" dirty="0"/>
              <a:t>个</a:t>
            </a:r>
            <a:r>
              <a:rPr lang="en-US" altLang="zh-CN" sz="1800" dirty="0"/>
              <a:t>cookie</a:t>
            </a:r>
            <a:r>
              <a:rPr lang="zh-CN" altLang="en-US" sz="1800" dirty="0"/>
              <a:t>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Opera</a:t>
            </a:r>
            <a:r>
              <a:rPr lang="zh-CN" altLang="en-US" sz="1800" dirty="0"/>
              <a:t>每个域名</a:t>
            </a:r>
            <a:r>
              <a:rPr lang="en-US" altLang="zh-CN" sz="1800" dirty="0"/>
              <a:t>cookie</a:t>
            </a:r>
            <a:r>
              <a:rPr lang="zh-CN" altLang="en-US" sz="1800" dirty="0"/>
              <a:t>限制为</a:t>
            </a:r>
            <a:r>
              <a:rPr lang="en-US" altLang="zh-CN" sz="1800" dirty="0"/>
              <a:t>30</a:t>
            </a:r>
            <a:r>
              <a:rPr lang="zh-CN" altLang="en-US" sz="1800" dirty="0"/>
              <a:t>个。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Safari / </a:t>
            </a:r>
            <a:r>
              <a:rPr lang="en-US" altLang="zh-CN" sz="1800" dirty="0" err="1"/>
              <a:t>WebKit</a:t>
            </a:r>
            <a:r>
              <a:rPr lang="zh-CN" altLang="en-US" sz="1800" dirty="0"/>
              <a:t>没有</a:t>
            </a:r>
            <a:r>
              <a:rPr lang="en-US" altLang="zh-CN" sz="1800" dirty="0"/>
              <a:t>cookie</a:t>
            </a:r>
            <a:r>
              <a:rPr lang="zh-CN" altLang="en-US" sz="1800" dirty="0"/>
              <a:t>限制。但是如果</a:t>
            </a:r>
            <a:r>
              <a:rPr lang="en-US" altLang="zh-CN" sz="1800" dirty="0"/>
              <a:t>cookie</a:t>
            </a:r>
            <a:r>
              <a:rPr lang="zh-CN" altLang="en-US" sz="1800" dirty="0"/>
              <a:t>很多，则会使</a:t>
            </a:r>
            <a:r>
              <a:rPr lang="en-US" altLang="zh-CN" sz="1800" dirty="0"/>
              <a:t>header</a:t>
            </a:r>
            <a:r>
              <a:rPr lang="zh-CN" altLang="en-US" sz="1800" dirty="0"/>
              <a:t>大小超过服务器的处理的限制，会导致错误发生。</a:t>
            </a:r>
          </a:p>
          <a:p>
            <a:pPr algn="l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629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浏览器</a:t>
            </a:r>
            <a:r>
              <a:rPr lang="en-US" altLang="zh-CN" sz="4000" dirty="0"/>
              <a:t>Cookie</a:t>
            </a:r>
            <a:r>
              <a:rPr lang="zh-CN" altLang="en-US" sz="4000" dirty="0"/>
              <a:t>数量及大小限制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zh-CN" altLang="en-US" sz="1800" dirty="0"/>
              <a:t>二、当很多的</a:t>
            </a:r>
            <a:r>
              <a:rPr lang="en-US" altLang="zh-CN" sz="1800" dirty="0"/>
              <a:t>cookie</a:t>
            </a:r>
            <a:r>
              <a:rPr lang="zh-CN" altLang="en-US" sz="1800" dirty="0"/>
              <a:t>被设置，浏览器如何去响应。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Safari</a:t>
            </a:r>
            <a:r>
              <a:rPr lang="zh-CN" altLang="en-US" sz="1800" dirty="0"/>
              <a:t>可以设置全部</a:t>
            </a:r>
            <a:r>
              <a:rPr lang="en-US" altLang="zh-CN" sz="1800" dirty="0"/>
              <a:t>cookie</a:t>
            </a:r>
            <a:r>
              <a:rPr lang="zh-CN" altLang="en-US" sz="1800" dirty="0"/>
              <a:t>，不管数量多少。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Firefox </a:t>
            </a:r>
            <a:r>
              <a:rPr lang="en-US" altLang="zh-CN" sz="1800" dirty="0"/>
              <a:t>3.6 </a:t>
            </a:r>
            <a:r>
              <a:rPr lang="zh-CN" altLang="en-US" sz="1800" dirty="0"/>
              <a:t>剔除最老的，设置新的。有部分版本的</a:t>
            </a:r>
            <a:r>
              <a:rPr lang="en-US" altLang="zh-CN" sz="1800" dirty="0"/>
              <a:t>Firefox</a:t>
            </a:r>
            <a:r>
              <a:rPr lang="zh-CN" altLang="en-US" sz="1800" dirty="0"/>
              <a:t>很独特：虽然最后的设置的</a:t>
            </a:r>
            <a:r>
              <a:rPr lang="en-US" altLang="zh-CN" sz="1800" dirty="0"/>
              <a:t>Cookie</a:t>
            </a:r>
            <a:r>
              <a:rPr lang="zh-CN" altLang="en-US" sz="1800" dirty="0"/>
              <a:t>始终保留，但似乎随机决定哪些</a:t>
            </a:r>
            <a:r>
              <a:rPr lang="en-US" altLang="zh-CN" sz="1800" dirty="0"/>
              <a:t>cookie</a:t>
            </a:r>
            <a:r>
              <a:rPr lang="zh-CN" altLang="en-US" sz="1800" dirty="0"/>
              <a:t>被保留。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IE6 </a:t>
            </a:r>
            <a:r>
              <a:rPr lang="zh-CN" altLang="en-US" sz="1800" dirty="0"/>
              <a:t>剔除最老的，设置新的</a:t>
            </a:r>
            <a:r>
              <a:rPr lang="zh-CN" altLang="en-US" sz="1800" dirty="0"/>
              <a:t>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23358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浏览器</a:t>
            </a:r>
            <a:r>
              <a:rPr lang="en-US" altLang="zh-CN" sz="4000" dirty="0"/>
              <a:t>Cookie</a:t>
            </a:r>
            <a:r>
              <a:rPr lang="zh-CN" altLang="en-US" sz="4000" dirty="0"/>
              <a:t>数量及大小限制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zh-CN" altLang="en-US" sz="1800" dirty="0"/>
              <a:t>三、不同浏览器间</a:t>
            </a:r>
            <a:r>
              <a:rPr lang="en-US" altLang="zh-CN" sz="1800" dirty="0"/>
              <a:t>cookie</a:t>
            </a:r>
            <a:r>
              <a:rPr lang="zh-CN" altLang="en-US" sz="1800" dirty="0"/>
              <a:t>总大小也不同：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Firefox</a:t>
            </a:r>
            <a:r>
              <a:rPr lang="zh-CN" altLang="en-US" sz="1800" dirty="0"/>
              <a:t>和</a:t>
            </a:r>
            <a:r>
              <a:rPr lang="en-US" altLang="zh-CN" sz="1800" dirty="0"/>
              <a:t>Safari</a:t>
            </a:r>
            <a:r>
              <a:rPr lang="zh-CN" altLang="en-US" sz="1800" dirty="0"/>
              <a:t>允许</a:t>
            </a:r>
            <a:r>
              <a:rPr lang="en-US" altLang="zh-CN" sz="1800" dirty="0"/>
              <a:t>cookie</a:t>
            </a:r>
            <a:r>
              <a:rPr lang="zh-CN" altLang="en-US" sz="1800" dirty="0"/>
              <a:t>多达</a:t>
            </a:r>
            <a:r>
              <a:rPr lang="en-US" altLang="zh-CN" sz="1800" dirty="0"/>
              <a:t>4097</a:t>
            </a:r>
            <a:r>
              <a:rPr lang="zh-CN" altLang="en-US" sz="1800" dirty="0"/>
              <a:t>个字节，包括名（</a:t>
            </a:r>
            <a:r>
              <a:rPr lang="en-US" altLang="zh-CN" sz="1800" dirty="0"/>
              <a:t>name</a:t>
            </a:r>
            <a:r>
              <a:rPr lang="zh-CN" altLang="en-US" sz="1800" dirty="0"/>
              <a:t>）、值（</a:t>
            </a:r>
            <a:r>
              <a:rPr lang="en-US" altLang="zh-CN" sz="1800" dirty="0"/>
              <a:t>value</a:t>
            </a:r>
            <a:r>
              <a:rPr lang="zh-CN" altLang="en-US" sz="1800" dirty="0"/>
              <a:t>）和等号。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Opera</a:t>
            </a:r>
            <a:r>
              <a:rPr lang="zh-CN" altLang="en-US" sz="1800" dirty="0"/>
              <a:t>允许</a:t>
            </a:r>
            <a:r>
              <a:rPr lang="en-US" altLang="zh-CN" sz="1800" dirty="0"/>
              <a:t>cookie</a:t>
            </a:r>
            <a:r>
              <a:rPr lang="zh-CN" altLang="en-US" sz="1800" dirty="0"/>
              <a:t>多达</a:t>
            </a:r>
            <a:r>
              <a:rPr lang="en-US" altLang="zh-CN" sz="1800" dirty="0"/>
              <a:t>4096</a:t>
            </a:r>
            <a:r>
              <a:rPr lang="zh-CN" altLang="en-US" sz="1800" dirty="0"/>
              <a:t>个字节，包括：名（</a:t>
            </a:r>
            <a:r>
              <a:rPr lang="en-US" altLang="zh-CN" sz="1800" dirty="0"/>
              <a:t>name</a:t>
            </a:r>
            <a:r>
              <a:rPr lang="zh-CN" altLang="en-US" sz="1800" dirty="0"/>
              <a:t>）、值（</a:t>
            </a:r>
            <a:r>
              <a:rPr lang="en-US" altLang="zh-CN" sz="1800" dirty="0"/>
              <a:t>value</a:t>
            </a:r>
            <a:r>
              <a:rPr lang="zh-CN" altLang="en-US" sz="1800" dirty="0"/>
              <a:t>）和等号。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Internet </a:t>
            </a:r>
            <a:r>
              <a:rPr lang="en-US" altLang="zh-CN" sz="1800" dirty="0"/>
              <a:t>Explorer</a:t>
            </a:r>
            <a:r>
              <a:rPr lang="zh-CN" altLang="en-US" sz="1800" dirty="0"/>
              <a:t>允许</a:t>
            </a:r>
            <a:r>
              <a:rPr lang="en-US" altLang="zh-CN" sz="1800" dirty="0"/>
              <a:t>cookie</a:t>
            </a:r>
            <a:r>
              <a:rPr lang="zh-CN" altLang="en-US" sz="1800" dirty="0"/>
              <a:t>多达</a:t>
            </a:r>
            <a:r>
              <a:rPr lang="en-US" altLang="zh-CN" sz="1800" dirty="0"/>
              <a:t>4095</a:t>
            </a:r>
            <a:r>
              <a:rPr lang="zh-CN" altLang="en-US" sz="1800" dirty="0"/>
              <a:t>个字节，包括：名（</a:t>
            </a:r>
            <a:r>
              <a:rPr lang="en-US" altLang="zh-CN" sz="1800" dirty="0"/>
              <a:t>name</a:t>
            </a:r>
            <a:r>
              <a:rPr lang="zh-CN" altLang="en-US" sz="1800" dirty="0"/>
              <a:t>）、值（</a:t>
            </a:r>
            <a:r>
              <a:rPr lang="en-US" altLang="zh-CN" sz="1800" dirty="0"/>
              <a:t>value</a:t>
            </a:r>
            <a:r>
              <a:rPr lang="zh-CN" altLang="en-US" sz="1800" dirty="0"/>
              <a:t>）和等号。 </a:t>
            </a:r>
          </a:p>
        </p:txBody>
      </p:sp>
    </p:spTree>
    <p:extLst>
      <p:ext uri="{BB962C8B-B14F-4D97-AF65-F5344CB8AC3E}">
        <p14:creationId xmlns:p14="http://schemas.microsoft.com/office/powerpoint/2010/main" val="789697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浏览器</a:t>
            </a:r>
            <a:r>
              <a:rPr lang="en-US" altLang="zh-CN" sz="4000" dirty="0"/>
              <a:t>Cookie</a:t>
            </a:r>
            <a:r>
              <a:rPr lang="zh-CN" altLang="en-US" sz="4000" dirty="0"/>
              <a:t>数量及大小限制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zh-CN" altLang="en-US" sz="1800" dirty="0"/>
              <a:t>四、一</a:t>
            </a:r>
            <a:r>
              <a:rPr lang="zh-CN" altLang="en-US" sz="1800" dirty="0"/>
              <a:t>个</a:t>
            </a:r>
            <a:r>
              <a:rPr lang="en-US" altLang="zh-CN" sz="1800" dirty="0"/>
              <a:t>cookie</a:t>
            </a:r>
            <a:r>
              <a:rPr lang="zh-CN" altLang="en-US" sz="1800" dirty="0"/>
              <a:t>的</a:t>
            </a:r>
            <a:r>
              <a:rPr lang="en-US" altLang="zh-CN" sz="1800" dirty="0"/>
              <a:t>value</a:t>
            </a:r>
            <a:r>
              <a:rPr lang="zh-CN" altLang="en-US" sz="1800" dirty="0"/>
              <a:t>超过字符限制，浏览器如何</a:t>
            </a:r>
            <a:r>
              <a:rPr lang="zh-CN" altLang="en-US" sz="1800" dirty="0"/>
              <a:t>处理</a:t>
            </a:r>
            <a:r>
              <a:rPr lang="zh-CN" altLang="en-US" sz="1800" dirty="0"/>
              <a:t>：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Firefox </a:t>
            </a:r>
            <a:r>
              <a:rPr lang="en-US" altLang="zh-CN" sz="1800" dirty="0"/>
              <a:t>3.6 </a:t>
            </a:r>
            <a:r>
              <a:rPr lang="zh-CN" altLang="en-US" sz="1800" dirty="0"/>
              <a:t>超过字符限制就不设置。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IE6 </a:t>
            </a:r>
            <a:r>
              <a:rPr lang="zh-CN" altLang="en-US" sz="1800" dirty="0"/>
              <a:t>超过字符限制也会设置，但取不到值。</a:t>
            </a:r>
          </a:p>
          <a:p>
            <a:pPr algn="l"/>
            <a:endParaRPr lang="zh-CN" altLang="en-US" sz="1800" dirty="0"/>
          </a:p>
          <a:p>
            <a:pPr algn="l"/>
            <a:endParaRPr lang="zh-CN" altLang="en-US" sz="1800" dirty="0"/>
          </a:p>
          <a:p>
            <a:pPr algn="l"/>
            <a:r>
              <a:rPr lang="zh-CN" altLang="en-US" sz="1800" dirty="0"/>
              <a:t>五、纠正了网上常见的对</a:t>
            </a:r>
            <a:r>
              <a:rPr lang="en-US" altLang="zh-CN" sz="1800" dirty="0"/>
              <a:t>cookie</a:t>
            </a:r>
            <a:r>
              <a:rPr lang="zh-CN" altLang="en-US" sz="1800" dirty="0"/>
              <a:t>描述的两个错误：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1</a:t>
            </a:r>
            <a:r>
              <a:rPr lang="en-US" altLang="zh-CN" sz="1800" dirty="0"/>
              <a:t>. </a:t>
            </a:r>
            <a:r>
              <a:rPr lang="zh-CN" altLang="en-US" sz="1800" dirty="0"/>
              <a:t>网上流传一个域名最多可以有</a:t>
            </a:r>
            <a:r>
              <a:rPr lang="en-US" altLang="zh-CN" sz="1800" dirty="0"/>
              <a:t>20</a:t>
            </a:r>
            <a:r>
              <a:rPr lang="zh-CN" altLang="en-US" sz="1800" dirty="0"/>
              <a:t>个</a:t>
            </a:r>
            <a:r>
              <a:rPr lang="en-US" altLang="zh-CN" sz="1800" dirty="0"/>
              <a:t>cookie</a:t>
            </a:r>
            <a:r>
              <a:rPr lang="zh-CN" altLang="en-US" sz="1800" dirty="0"/>
              <a:t>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2</a:t>
            </a:r>
            <a:r>
              <a:rPr lang="en-US" altLang="zh-CN" sz="1800" dirty="0"/>
              <a:t>. cookie</a:t>
            </a:r>
            <a:r>
              <a:rPr lang="zh-CN" altLang="en-US" sz="1800" dirty="0"/>
              <a:t>内容最多为</a:t>
            </a:r>
            <a:r>
              <a:rPr lang="en-US" altLang="zh-CN" sz="1800" dirty="0"/>
              <a:t>4096</a:t>
            </a:r>
            <a:r>
              <a:rPr lang="zh-CN" altLang="en-US" sz="1800" dirty="0"/>
              <a:t>个字节。</a:t>
            </a:r>
          </a:p>
        </p:txBody>
      </p:sp>
    </p:spTree>
    <p:extLst>
      <p:ext uri="{BB962C8B-B14F-4D97-AF65-F5344CB8AC3E}">
        <p14:creationId xmlns:p14="http://schemas.microsoft.com/office/powerpoint/2010/main" val="583435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练习题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en-US" altLang="zh-CN" sz="1800" dirty="0"/>
              <a:t>Cookie</a:t>
            </a:r>
            <a:r>
              <a:rPr lang="zh-CN" altLang="en-US" sz="1800" dirty="0"/>
              <a:t>的封装，直接操作</a:t>
            </a:r>
            <a:r>
              <a:rPr lang="en-US" altLang="zh-CN" sz="1800" dirty="0"/>
              <a:t>cookie</a:t>
            </a:r>
            <a:r>
              <a:rPr lang="zh-CN" altLang="en-US" sz="1800" dirty="0"/>
              <a:t>是比较麻烦的，所以我们应该写两个函数，一个是设置</a:t>
            </a:r>
            <a:r>
              <a:rPr lang="en-US" altLang="zh-CN" sz="1800" dirty="0"/>
              <a:t>cookie</a:t>
            </a:r>
            <a:r>
              <a:rPr lang="zh-CN" altLang="en-US" sz="1800" dirty="0"/>
              <a:t>，一个是获取</a:t>
            </a:r>
            <a:r>
              <a:rPr lang="en-US" altLang="zh-CN" sz="1800" dirty="0"/>
              <a:t>cookie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要求：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，设置</a:t>
            </a:r>
            <a:r>
              <a:rPr lang="en-US" altLang="zh-CN" sz="1800" dirty="0"/>
              <a:t>cookie</a:t>
            </a:r>
            <a:r>
              <a:rPr lang="zh-CN" altLang="en-US" sz="1800" dirty="0"/>
              <a:t>的函数，具备创建、修改、删除功能。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，获取</a:t>
            </a:r>
            <a:r>
              <a:rPr lang="en-US" altLang="zh-CN" sz="1800" dirty="0"/>
              <a:t>cookie</a:t>
            </a:r>
            <a:r>
              <a:rPr lang="zh-CN" altLang="en-US" sz="1800" dirty="0"/>
              <a:t>的函数，具备查找功能。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91915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练习题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zh-CN" altLang="en-US" sz="1800" dirty="0"/>
              <a:t>通过</a:t>
            </a:r>
            <a:r>
              <a:rPr lang="en-US" altLang="zh-CN" sz="1800" dirty="0"/>
              <a:t>cookie</a:t>
            </a:r>
            <a:r>
              <a:rPr lang="zh-CN" altLang="en-US" sz="1800" dirty="0"/>
              <a:t>存储</a:t>
            </a:r>
            <a:r>
              <a:rPr lang="en-US" altLang="zh-CN" sz="1800" dirty="0"/>
              <a:t>array</a:t>
            </a:r>
            <a:r>
              <a:rPr lang="zh-CN" altLang="en-US" sz="1800" dirty="0"/>
              <a:t>或</a:t>
            </a:r>
            <a:r>
              <a:rPr lang="en-US" altLang="zh-CN" sz="1800" dirty="0" err="1"/>
              <a:t>json</a:t>
            </a:r>
            <a:r>
              <a:rPr lang="zh-CN" altLang="en-US" sz="1800" dirty="0"/>
              <a:t>，因为</a:t>
            </a:r>
            <a:r>
              <a:rPr lang="en-US" altLang="zh-CN" sz="1800" dirty="0"/>
              <a:t>cookie</a:t>
            </a:r>
            <a:r>
              <a:rPr lang="zh-CN" altLang="en-US" sz="1800" dirty="0"/>
              <a:t>是文本文件，所以只能存储字符串数据。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Array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设置时，内容可以是</a:t>
            </a:r>
            <a:r>
              <a:rPr lang="en-US" altLang="zh-CN" sz="1800" dirty="0"/>
              <a:t>"['a', 'b', 'c']"</a:t>
            </a:r>
            <a:r>
              <a:rPr lang="zh-CN" altLang="en-US" sz="1800" dirty="0"/>
              <a:t>，获取时，可以用</a:t>
            </a:r>
            <a:r>
              <a:rPr lang="en-US" altLang="zh-CN" sz="1800" dirty="0" err="1"/>
              <a:t>eval</a:t>
            </a:r>
            <a:r>
              <a:rPr lang="zh-CN" altLang="en-US" sz="1800" dirty="0"/>
              <a:t>处理或用</a:t>
            </a:r>
            <a:r>
              <a:rPr lang="en-US" altLang="zh-CN" sz="1800" dirty="0" err="1"/>
              <a:t>JSON.parse</a:t>
            </a:r>
            <a:r>
              <a:rPr lang="zh-CN" altLang="en-US" sz="1800"/>
              <a:t>处理。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JSON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设置时，内容可以是</a:t>
            </a:r>
            <a:r>
              <a:rPr lang="en-US" altLang="zh-CN" sz="1800" dirty="0"/>
              <a:t>'{"a":1, "b":2}'</a:t>
            </a:r>
            <a:r>
              <a:rPr lang="zh-CN" altLang="en-US" sz="1800" dirty="0"/>
              <a:t>，获取时，可以用</a:t>
            </a:r>
            <a:r>
              <a:rPr lang="en-US" altLang="zh-CN" sz="1800" dirty="0" err="1"/>
              <a:t>eval</a:t>
            </a:r>
            <a:r>
              <a:rPr lang="zh-CN" altLang="en-US" sz="1800" dirty="0"/>
              <a:t>或用</a:t>
            </a:r>
            <a:r>
              <a:rPr lang="en-US" altLang="zh-CN" sz="1800" dirty="0" err="1"/>
              <a:t>JSON.parse</a:t>
            </a:r>
            <a:r>
              <a:rPr lang="zh-CN" altLang="en-US" sz="1800" dirty="0"/>
              <a:t>处理。</a:t>
            </a:r>
            <a:endParaRPr lang="en-US" altLang="zh-CN" sz="1800" dirty="0"/>
          </a:p>
          <a:p>
            <a:pPr algn="l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78261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作业</a:t>
            </a:r>
            <a:r>
              <a:rPr lang="zh-CN" altLang="en-US" sz="4000" dirty="0"/>
              <a:t>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zh-CN" altLang="en-US" sz="1800" dirty="0"/>
              <a:t>留言板效果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思路：</a:t>
            </a:r>
            <a:endParaRPr lang="en-US" altLang="zh-CN" sz="18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/>
              <a:t>1</a:t>
            </a:r>
            <a:r>
              <a:rPr lang="zh-CN" altLang="en-US" sz="1400" dirty="0"/>
              <a:t>，</a:t>
            </a:r>
            <a:r>
              <a:rPr lang="en-US" altLang="zh-CN" sz="1400" dirty="0"/>
              <a:t>html</a:t>
            </a:r>
            <a:r>
              <a:rPr lang="zh-CN" altLang="en-US" sz="1400" dirty="0"/>
              <a:t>页面上有</a:t>
            </a:r>
            <a:r>
              <a:rPr lang="en-US" altLang="zh-CN" sz="1400" dirty="0"/>
              <a:t>1</a:t>
            </a:r>
            <a:r>
              <a:rPr lang="zh-CN" altLang="en-US" sz="1400" dirty="0"/>
              <a:t>个</a:t>
            </a:r>
            <a:r>
              <a:rPr lang="en-US" altLang="zh-CN" sz="1400" dirty="0" err="1"/>
              <a:t>ul</a:t>
            </a:r>
            <a:r>
              <a:rPr lang="zh-CN" altLang="en-US" sz="1400" dirty="0"/>
              <a:t>，</a:t>
            </a:r>
            <a:r>
              <a:rPr lang="en-US" altLang="zh-CN" sz="1400" dirty="0"/>
              <a:t>1</a:t>
            </a:r>
            <a:r>
              <a:rPr lang="zh-CN" altLang="en-US" sz="1400" dirty="0"/>
              <a:t>个</a:t>
            </a:r>
            <a:r>
              <a:rPr lang="zh-CN" altLang="en-US" sz="1400" dirty="0"/>
              <a:t>输入</a:t>
            </a:r>
            <a:r>
              <a:rPr lang="zh-CN" altLang="en-US" sz="1400" dirty="0"/>
              <a:t>框，</a:t>
            </a:r>
            <a:r>
              <a:rPr lang="en-US" altLang="zh-CN" sz="1400" dirty="0"/>
              <a:t>1</a:t>
            </a:r>
            <a:r>
              <a:rPr lang="zh-CN" altLang="en-US" sz="1400" dirty="0"/>
              <a:t>个按钮</a:t>
            </a:r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/>
              <a:t>2</a:t>
            </a:r>
            <a:r>
              <a:rPr lang="zh-CN" altLang="en-US" sz="1400" dirty="0"/>
              <a:t>，在输入框里输入内容后，点击按钮，可以把输入框中的值，追加到</a:t>
            </a:r>
            <a:r>
              <a:rPr lang="en-US" altLang="zh-CN" sz="1400" dirty="0" err="1"/>
              <a:t>ul</a:t>
            </a:r>
            <a:r>
              <a:rPr lang="zh-CN" altLang="en-US" sz="1400" dirty="0"/>
              <a:t>里，同时追加到</a:t>
            </a:r>
            <a:r>
              <a:rPr lang="en-US" altLang="zh-CN" sz="1400" dirty="0"/>
              <a:t>cookie</a:t>
            </a:r>
            <a:r>
              <a:rPr lang="zh-CN" altLang="en-US" sz="1400" dirty="0"/>
              <a:t>里</a:t>
            </a:r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/>
              <a:t>3</a:t>
            </a:r>
            <a:r>
              <a:rPr lang="zh-CN" altLang="en-US" sz="1400" dirty="0"/>
              <a:t>，关闭浏览器，重新打开该页面时，自动从</a:t>
            </a:r>
            <a:r>
              <a:rPr lang="en-US" altLang="zh-CN" sz="1400" dirty="0"/>
              <a:t>cookie</a:t>
            </a:r>
            <a:r>
              <a:rPr lang="zh-CN" altLang="en-US" sz="1400" dirty="0"/>
              <a:t>中获取信息，显示在页面上</a:t>
            </a:r>
            <a:endParaRPr lang="en-US" altLang="zh-CN" sz="14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备注：</a:t>
            </a:r>
            <a:endParaRPr lang="en-US" altLang="zh-CN" sz="1800" dirty="0"/>
          </a:p>
          <a:p>
            <a:pPr algn="l"/>
            <a:r>
              <a:rPr lang="en-US" altLang="zh-CN" sz="1400" dirty="0"/>
              <a:t>	</a:t>
            </a:r>
            <a:r>
              <a:rPr lang="en-US" altLang="zh-CN" sz="1400" dirty="0"/>
              <a:t>1</a:t>
            </a:r>
            <a:r>
              <a:rPr lang="zh-CN" altLang="en-US" sz="1400" dirty="0"/>
              <a:t>，注意</a:t>
            </a:r>
            <a:r>
              <a:rPr lang="en-US" altLang="zh-CN" sz="1400" dirty="0"/>
              <a:t>XSS</a:t>
            </a:r>
            <a:r>
              <a:rPr lang="zh-CN" altLang="en-US" sz="1400" dirty="0"/>
              <a:t>攻击</a:t>
            </a:r>
            <a:endParaRPr lang="en-US" altLang="zh-CN" sz="1400" dirty="0"/>
          </a:p>
          <a:p>
            <a:pPr algn="l"/>
            <a:r>
              <a:rPr lang="en-US" altLang="zh-CN" sz="1400" dirty="0"/>
              <a:t>	</a:t>
            </a:r>
            <a:r>
              <a:rPr lang="zh-CN" altLang="en-US" sz="1400" dirty="0"/>
              <a:t>跨站脚本攻击</a:t>
            </a:r>
            <a:r>
              <a:rPr lang="en-US" altLang="zh-CN" sz="1400" dirty="0"/>
              <a:t>(Cross Site Scripting)</a:t>
            </a:r>
            <a:r>
              <a:rPr lang="zh-CN" altLang="en-US" sz="1400" dirty="0"/>
              <a:t>，为不和层叠样式表</a:t>
            </a:r>
            <a:r>
              <a:rPr lang="en-US" altLang="zh-CN" sz="1400" dirty="0"/>
              <a:t>(Cascading Style Sheets, CSS)</a:t>
            </a:r>
            <a:r>
              <a:rPr lang="zh-CN" altLang="en-US" sz="1400" dirty="0"/>
              <a:t>的缩写混淆，故将跨站脚本攻击缩写为</a:t>
            </a:r>
            <a:r>
              <a:rPr lang="en-US" altLang="zh-CN" sz="1400" dirty="0"/>
              <a:t>XSS</a:t>
            </a:r>
            <a:r>
              <a:rPr lang="zh-CN" altLang="en-US" sz="1400" dirty="0"/>
              <a:t>。恶意攻击者往</a:t>
            </a:r>
            <a:r>
              <a:rPr lang="en-US" altLang="zh-CN" sz="1400" dirty="0"/>
              <a:t>Web</a:t>
            </a:r>
            <a:r>
              <a:rPr lang="zh-CN" altLang="en-US" sz="1400" dirty="0"/>
              <a:t>页面里插入恶意</a:t>
            </a:r>
            <a:r>
              <a:rPr lang="en-US" altLang="zh-CN" sz="1400" dirty="0"/>
              <a:t>Script</a:t>
            </a:r>
            <a:r>
              <a:rPr lang="zh-CN" altLang="en-US" sz="1400" dirty="0"/>
              <a:t>代码，当用户浏览该页之时，嵌入其中</a:t>
            </a:r>
            <a:r>
              <a:rPr lang="en-US" altLang="zh-CN" sz="1400" dirty="0"/>
              <a:t>Web</a:t>
            </a:r>
            <a:r>
              <a:rPr lang="zh-CN" altLang="en-US" sz="1400" dirty="0"/>
              <a:t>里面的</a:t>
            </a:r>
            <a:r>
              <a:rPr lang="en-US" altLang="zh-CN" sz="1400" dirty="0"/>
              <a:t>Script</a:t>
            </a:r>
            <a:r>
              <a:rPr lang="zh-CN" altLang="en-US" sz="1400" dirty="0"/>
              <a:t>代码会被执行，从而达到恶意攻击用户的目的。</a:t>
            </a:r>
            <a:endParaRPr lang="en-US" altLang="zh-CN" sz="1400" dirty="0"/>
          </a:p>
          <a:p>
            <a:pPr algn="l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0067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作业</a:t>
            </a:r>
            <a:r>
              <a:rPr lang="zh-CN" altLang="en-US" sz="4000" dirty="0"/>
              <a:t>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zh-CN" altLang="en-US" sz="1800" dirty="0"/>
              <a:t>照片</a:t>
            </a:r>
            <a:r>
              <a:rPr lang="zh-CN" altLang="en-US" sz="1800" dirty="0"/>
              <a:t>墙效果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思路：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</a:t>
            </a:r>
            <a:r>
              <a:rPr lang="en-US" altLang="zh-CN" sz="1800" dirty="0"/>
              <a:t>html</a:t>
            </a:r>
            <a:r>
              <a:rPr lang="zh-CN" altLang="en-US" sz="1800" dirty="0"/>
              <a:t>页面上有一堆的</a:t>
            </a:r>
            <a:r>
              <a:rPr lang="en-US" altLang="zh-CN" sz="1800" dirty="0" err="1"/>
              <a:t>img</a:t>
            </a:r>
            <a:r>
              <a:rPr lang="zh-CN" altLang="en-US" sz="1800" dirty="0"/>
              <a:t>，每一个</a:t>
            </a:r>
            <a:r>
              <a:rPr lang="en-US" altLang="zh-CN" sz="1800" dirty="0" err="1"/>
              <a:t>img</a:t>
            </a:r>
            <a:r>
              <a:rPr lang="zh-CN" altLang="en-US" sz="1800" dirty="0"/>
              <a:t>都是可以拖拽的，拖拽时，将坐标保存到</a:t>
            </a:r>
            <a:r>
              <a:rPr lang="en-US" altLang="zh-CN" sz="1800" dirty="0"/>
              <a:t>cookie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，对一些</a:t>
            </a:r>
            <a:r>
              <a:rPr lang="en-US" altLang="zh-CN" sz="1800" dirty="0" err="1"/>
              <a:t>img</a:t>
            </a:r>
            <a:r>
              <a:rPr lang="zh-CN" altLang="en-US" sz="1800" dirty="0"/>
              <a:t>拖拽后，关闭浏览器后，重新打开浏览器后，</a:t>
            </a:r>
            <a:r>
              <a:rPr lang="en-US" altLang="zh-CN" sz="1800" dirty="0" err="1"/>
              <a:t>img</a:t>
            </a:r>
            <a:r>
              <a:rPr lang="zh-CN" altLang="en-US" sz="1800" dirty="0"/>
              <a:t>的坐标是上一次拖拽后的位置</a:t>
            </a:r>
            <a:endParaRPr lang="en-US" altLang="zh-CN" sz="1800" dirty="0"/>
          </a:p>
          <a:p>
            <a:pPr algn="l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0985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dirty="0"/>
              <a:t>简单了解什么是通信协议、</a:t>
            </a:r>
            <a:r>
              <a:rPr lang="en-US" altLang="zh-CN" dirty="0"/>
              <a:t>TCP/IP</a:t>
            </a:r>
            <a:r>
              <a:rPr lang="zh-CN" altLang="en-US" dirty="0"/>
              <a:t>协议、</a:t>
            </a:r>
            <a:r>
              <a:rPr lang="en-US" altLang="zh-CN" dirty="0"/>
              <a:t>HTTP</a:t>
            </a:r>
            <a:r>
              <a:rPr lang="zh-CN" altLang="en-US" dirty="0"/>
              <a:t>协议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、什么是</a:t>
            </a:r>
            <a:r>
              <a:rPr lang="en-US" altLang="zh-CN" sz="2400" dirty="0" smtClean="0"/>
              <a:t>Cookie</a:t>
            </a:r>
          </a:p>
          <a:p>
            <a:pPr algn="l"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、通信协议、</a:t>
            </a:r>
            <a:r>
              <a:rPr lang="en-US" altLang="zh-CN" sz="2400" dirty="0" smtClean="0"/>
              <a:t>TCP/IP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HTTP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Cookie</a:t>
            </a:r>
            <a:r>
              <a:rPr lang="zh-CN" altLang="en-US" dirty="0"/>
              <a:t>间</a:t>
            </a:r>
            <a:r>
              <a:rPr lang="zh-CN" altLang="en-US" sz="2400" dirty="0" smtClean="0"/>
              <a:t>的关系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dirty="0"/>
              <a:t>4</a:t>
            </a:r>
            <a:r>
              <a:rPr lang="zh-CN" altLang="en-US" dirty="0"/>
              <a:t>、如何创建</a:t>
            </a:r>
            <a:r>
              <a:rPr lang="en-US" altLang="zh-CN" dirty="0"/>
              <a:t>Cookie</a:t>
            </a:r>
            <a:r>
              <a:rPr lang="zh-CN" altLang="en-US" dirty="0"/>
              <a:t>（重点）</a:t>
            </a:r>
            <a:endParaRPr lang="en-US" altLang="zh-CN" dirty="0"/>
          </a:p>
          <a:p>
            <a:pPr algn="l">
              <a:buNone/>
            </a:pPr>
            <a:r>
              <a:rPr lang="en-US" altLang="zh-CN" sz="2400" dirty="0" smtClean="0"/>
              <a:t>5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Cookie</a:t>
            </a:r>
            <a:r>
              <a:rPr lang="zh-CN" altLang="en-US" sz="2400" dirty="0" smtClean="0"/>
              <a:t>的常用属性（重点）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通信协议、</a:t>
            </a:r>
            <a:r>
              <a:rPr lang="en-US" altLang="zh-CN" sz="4000" dirty="0" smtClean="0"/>
              <a:t>TCP/IP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HTTP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zh-CN" altLang="en-US" sz="1800" dirty="0"/>
              <a:t>通信协议</a:t>
            </a:r>
            <a:r>
              <a:rPr lang="zh-CN" altLang="en-US" sz="1800" dirty="0"/>
              <a:t>：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通信协议</a:t>
            </a:r>
            <a:r>
              <a:rPr lang="zh-CN" altLang="en-US" sz="1800" dirty="0"/>
              <a:t>指双方完成通信或服务所必需遵循的规则和约定。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如</a:t>
            </a:r>
            <a:r>
              <a:rPr lang="zh-CN" altLang="en-US" sz="1800" dirty="0"/>
              <a:t>让双方协同工作，它们之间必须具有共同的语言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交流</a:t>
            </a:r>
            <a:r>
              <a:rPr lang="zh-CN" altLang="en-US" sz="1800" dirty="0"/>
              <a:t>什么，怎样交流以及何时交流，都必须遵循某种互相都能接受的规则，这个规则就是通信协议。</a:t>
            </a:r>
          </a:p>
        </p:txBody>
      </p:sp>
    </p:spTree>
    <p:extLst>
      <p:ext uri="{BB962C8B-B14F-4D97-AF65-F5344CB8AC3E}">
        <p14:creationId xmlns:p14="http://schemas.microsoft.com/office/powerpoint/2010/main" val="186228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通信协议、</a:t>
            </a:r>
            <a:r>
              <a:rPr lang="en-US" altLang="zh-CN" sz="4000" dirty="0"/>
              <a:t>TCP/IP</a:t>
            </a:r>
            <a:r>
              <a:rPr lang="zh-CN" altLang="en-US" sz="4000" dirty="0"/>
              <a:t>、</a:t>
            </a:r>
            <a:r>
              <a:rPr lang="en-US" altLang="zh-CN" sz="4000" dirty="0"/>
              <a:t>HTTP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en-US" altLang="zh-CN" sz="1800" dirty="0"/>
              <a:t>TCP/IP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传输控制协议</a:t>
            </a:r>
            <a:r>
              <a:rPr lang="en-US" altLang="zh-CN" sz="1800" dirty="0"/>
              <a:t>/</a:t>
            </a:r>
            <a:r>
              <a:rPr lang="zh-CN" altLang="en-US" sz="1800" dirty="0"/>
              <a:t>网际协议，为了实现不同网络之间的互连，美国国防部于</a:t>
            </a:r>
            <a:r>
              <a:rPr lang="en-US" altLang="zh-CN" sz="1800" dirty="0"/>
              <a:t>1977-1979</a:t>
            </a:r>
            <a:r>
              <a:rPr lang="zh-CN" altLang="en-US" sz="1800" dirty="0"/>
              <a:t>年制定了 </a:t>
            </a:r>
            <a:r>
              <a:rPr lang="en-US" altLang="zh-CN" sz="1800" dirty="0"/>
              <a:t>TCP/IP </a:t>
            </a:r>
            <a:r>
              <a:rPr lang="zh-CN" altLang="en-US" sz="1800" dirty="0"/>
              <a:t>体系结构和协议。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在 </a:t>
            </a:r>
            <a:r>
              <a:rPr lang="en-US" altLang="zh-CN" sz="1800" dirty="0"/>
              <a:t>Internet </a:t>
            </a:r>
            <a:r>
              <a:rPr lang="zh-CN" altLang="en-US" sz="1800" dirty="0"/>
              <a:t>（网际网）没有形成之前，各个地方已经建立了很多局域网，连接各式各样的局域网，用哪种规则传输数据，</a:t>
            </a:r>
            <a:r>
              <a:rPr lang="en-US" altLang="zh-CN" sz="1800" dirty="0"/>
              <a:t>TCP/IP</a:t>
            </a:r>
            <a:r>
              <a:rPr lang="zh-CN" altLang="en-US" sz="1800" dirty="0"/>
              <a:t>就是干这事的。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TPC/IP</a:t>
            </a:r>
            <a:r>
              <a:rPr lang="zh-CN" altLang="en-US" sz="1800" dirty="0"/>
              <a:t>协议是传输层协议，主要解决数据如何在网络中传输。</a:t>
            </a:r>
          </a:p>
        </p:txBody>
      </p:sp>
    </p:spTree>
    <p:extLst>
      <p:ext uri="{BB962C8B-B14F-4D97-AF65-F5344CB8AC3E}">
        <p14:creationId xmlns:p14="http://schemas.microsoft.com/office/powerpoint/2010/main" val="182179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通信协议、</a:t>
            </a:r>
            <a:r>
              <a:rPr lang="en-US" altLang="zh-CN" sz="4000" dirty="0"/>
              <a:t>TCP/IP</a:t>
            </a:r>
            <a:r>
              <a:rPr lang="zh-CN" altLang="en-US" sz="4000" dirty="0"/>
              <a:t>、</a:t>
            </a:r>
            <a:r>
              <a:rPr lang="en-US" altLang="zh-CN" sz="4000" dirty="0"/>
              <a:t>HTTP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en-US" altLang="zh-CN" sz="1800" dirty="0"/>
              <a:t>HTTP</a:t>
            </a:r>
            <a:r>
              <a:rPr lang="zh-CN" altLang="en-US" sz="1800" dirty="0"/>
              <a:t>协议：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超文本</a:t>
            </a:r>
            <a:r>
              <a:rPr lang="zh-CN" altLang="en-US" sz="1800" dirty="0"/>
              <a:t>传输协议，所有</a:t>
            </a:r>
            <a:r>
              <a:rPr lang="en-US" altLang="zh-CN" sz="1800" dirty="0"/>
              <a:t>www</a:t>
            </a:r>
            <a:r>
              <a:rPr lang="zh-CN" altLang="en-US" sz="1800" dirty="0"/>
              <a:t>文件都必须遵循这个标准，实际上就是一种发布和接收 </a:t>
            </a:r>
            <a:r>
              <a:rPr lang="en-US" altLang="zh-CN" sz="1800" dirty="0"/>
              <a:t>HTML </a:t>
            </a:r>
            <a:r>
              <a:rPr lang="zh-CN" altLang="en-US" sz="1800" dirty="0"/>
              <a:t>页面的方法。</a:t>
            </a:r>
          </a:p>
          <a:p>
            <a:pPr algn="l"/>
            <a:endParaRPr lang="zh-CN" altLang="en-US" sz="1800" dirty="0"/>
          </a:p>
          <a:p>
            <a:pPr algn="l"/>
            <a:r>
              <a:rPr lang="en-US" altLang="zh-CN" sz="1800" dirty="0"/>
              <a:t>	HTTP</a:t>
            </a:r>
            <a:r>
              <a:rPr lang="zh-CN" altLang="en-US" sz="1800" dirty="0"/>
              <a:t>是应用层协议，主要解决如何包装数据。</a:t>
            </a:r>
          </a:p>
        </p:txBody>
      </p:sp>
    </p:spTree>
    <p:extLst>
      <p:ext uri="{BB962C8B-B14F-4D97-AF65-F5344CB8AC3E}">
        <p14:creationId xmlns:p14="http://schemas.microsoft.com/office/powerpoint/2010/main" val="88954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什么是</a:t>
            </a:r>
            <a:r>
              <a:rPr lang="en-US" altLang="zh-CN" sz="4000" dirty="0"/>
              <a:t>Cookie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en-US" altLang="zh-CN" sz="1800" dirty="0"/>
              <a:t>Cookie</a:t>
            </a:r>
            <a:r>
              <a:rPr lang="zh-CN" altLang="en-US" sz="1800" dirty="0"/>
              <a:t>和变量一样，是用来做数据存储的；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与变量不同之处在于，</a:t>
            </a:r>
            <a:r>
              <a:rPr lang="en-US" altLang="zh-CN" sz="1800" dirty="0"/>
              <a:t>cookie</a:t>
            </a:r>
            <a:r>
              <a:rPr lang="zh-CN" altLang="en-US" sz="1800" dirty="0"/>
              <a:t>能够有前提性</a:t>
            </a:r>
            <a:r>
              <a:rPr lang="zh-CN" altLang="en-US" sz="1800" dirty="0"/>
              <a:t>的，实现跨页面读写数据，和长时间保存数据。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前提性：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，必须是同一个浏览器创建的</a:t>
            </a:r>
            <a:r>
              <a:rPr lang="en-US" altLang="zh-CN" sz="1800" dirty="0"/>
              <a:t>cookie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，必须是同一个网站创建的</a:t>
            </a:r>
            <a:r>
              <a:rPr lang="en-US" altLang="zh-CN" sz="1800" dirty="0"/>
              <a:t>cookie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，通过设置</a:t>
            </a:r>
            <a:r>
              <a:rPr lang="en-US" altLang="zh-CN" sz="1800" dirty="0"/>
              <a:t>path</a:t>
            </a:r>
            <a:r>
              <a:rPr lang="zh-CN" altLang="en-US" sz="1800" dirty="0"/>
              <a:t>属性所具备的读写权限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，通过设置</a:t>
            </a:r>
            <a:r>
              <a:rPr lang="en-US" altLang="zh-CN" sz="1800" dirty="0"/>
              <a:t>expires</a:t>
            </a:r>
            <a:r>
              <a:rPr lang="zh-CN" altLang="en-US" sz="1800" dirty="0"/>
              <a:t>属性所具备的有效时间权限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Cookie</a:t>
            </a:r>
            <a:r>
              <a:rPr lang="zh-CN" altLang="en-US" sz="1800" dirty="0"/>
              <a:t>又叫会话跟踪技术，实际上就是客户端硬盘上的一个文本文件，该文件用来存储一些数据。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0064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他们之间的关系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zh-CN" altLang="en-US" sz="1800" dirty="0"/>
              <a:t>拿交通运输举例子，能够实现交通运输，就必须遵守相应的交通运输规则（通信协议）。</a:t>
            </a:r>
          </a:p>
          <a:p>
            <a:pPr algn="l"/>
            <a:endParaRPr lang="zh-CN" altLang="en-US" sz="1800" dirty="0"/>
          </a:p>
          <a:p>
            <a:pPr algn="l"/>
            <a:r>
              <a:rPr lang="zh-CN" altLang="en-US" sz="1800" dirty="0"/>
              <a:t>有很多种交通方式，比如公路、铁路、海运、航运等等，把公路交通运输理解成</a:t>
            </a:r>
            <a:r>
              <a:rPr lang="en-US" altLang="zh-CN" sz="1800" dirty="0"/>
              <a:t>TCP/IP</a:t>
            </a:r>
            <a:r>
              <a:rPr lang="zh-CN" altLang="en-US" sz="1800" dirty="0"/>
              <a:t>，其中</a:t>
            </a:r>
            <a:r>
              <a:rPr lang="en-US" altLang="zh-CN" sz="1800" dirty="0"/>
              <a:t>IP</a:t>
            </a:r>
            <a:r>
              <a:rPr lang="zh-CN" altLang="en-US" sz="1800" dirty="0"/>
              <a:t>理解成公路，</a:t>
            </a:r>
            <a:r>
              <a:rPr lang="en-US" altLang="zh-CN" sz="1800" dirty="0"/>
              <a:t>TCP</a:t>
            </a:r>
            <a:r>
              <a:rPr lang="zh-CN" altLang="en-US" sz="1800" dirty="0"/>
              <a:t>理解成卡车。</a:t>
            </a:r>
          </a:p>
          <a:p>
            <a:pPr algn="l"/>
            <a:endParaRPr lang="zh-CN" altLang="en-US" sz="1800" dirty="0"/>
          </a:p>
          <a:p>
            <a:pPr algn="l"/>
            <a:r>
              <a:rPr lang="zh-CN" altLang="en-US" sz="1800" dirty="0"/>
              <a:t>卡车中装的货物，就是</a:t>
            </a:r>
            <a:r>
              <a:rPr lang="en-US" altLang="zh-CN" sz="1800" dirty="0"/>
              <a:t>HTTP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维护货物的方法，就是</a:t>
            </a:r>
            <a:r>
              <a:rPr lang="en-US" altLang="zh-CN" sz="1800" dirty="0"/>
              <a:t>cookie</a:t>
            </a:r>
            <a:r>
              <a:rPr lang="zh-CN" altLang="en-US" sz="1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050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创建</a:t>
            </a:r>
            <a:r>
              <a:rPr lang="en-US" altLang="zh-CN" sz="4000" dirty="0"/>
              <a:t>Cookie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en-US" altLang="zh-CN" sz="1800" dirty="0"/>
              <a:t>Cookie</a:t>
            </a:r>
            <a:r>
              <a:rPr lang="zh-CN" altLang="en-US" sz="1800" dirty="0"/>
              <a:t>需要依赖服务器环境，所以应先搭建服务器环境。推荐使用</a:t>
            </a:r>
            <a:r>
              <a:rPr lang="en-US" altLang="zh-CN" sz="1800" dirty="0" err="1"/>
              <a:t>Hbuilder</a:t>
            </a:r>
            <a:r>
              <a:rPr lang="zh-CN" altLang="en-US" sz="1800" dirty="0"/>
              <a:t>自带的服务器环境测试我们的代码。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创建</a:t>
            </a:r>
            <a:r>
              <a:rPr lang="en-US" altLang="zh-CN" sz="1800" dirty="0"/>
              <a:t>cookie</a:t>
            </a:r>
            <a:r>
              <a:rPr lang="zh-CN" altLang="en-US" sz="1800" dirty="0"/>
              <a:t>的语法：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document.cookie</a:t>
            </a:r>
            <a:r>
              <a:rPr lang="en-US" altLang="zh-CN" sz="1800" dirty="0"/>
              <a:t> = "</a:t>
            </a:r>
            <a:r>
              <a:rPr lang="zh-CN" altLang="en-US" sz="1800" dirty="0"/>
              <a:t>名称</a:t>
            </a:r>
            <a:r>
              <a:rPr lang="en-US" altLang="zh-CN" sz="1800" dirty="0"/>
              <a:t>=</a:t>
            </a:r>
            <a:r>
              <a:rPr lang="zh-CN" altLang="en-US" sz="1800" dirty="0"/>
              <a:t>值</a:t>
            </a:r>
            <a:r>
              <a:rPr lang="en-US" altLang="zh-CN" sz="1800" dirty="0"/>
              <a:t>";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获取</a:t>
            </a:r>
            <a:r>
              <a:rPr lang="en-US" altLang="zh-CN" sz="1800" dirty="0"/>
              <a:t>cookie</a:t>
            </a:r>
            <a:r>
              <a:rPr lang="zh-CN" altLang="en-US" sz="1800" dirty="0"/>
              <a:t>的语法：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document.cookie</a:t>
            </a:r>
            <a:r>
              <a:rPr lang="en-US" altLang="zh-CN" sz="1800" dirty="0"/>
              <a:t>;</a:t>
            </a:r>
          </a:p>
          <a:p>
            <a:pPr algn="l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5812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Cookie</a:t>
            </a:r>
            <a:r>
              <a:rPr lang="zh-CN" altLang="en-US" sz="4000" dirty="0"/>
              <a:t>常用属性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4000" y="1114743"/>
            <a:ext cx="10521244" cy="5015124"/>
          </a:xfrm>
        </p:spPr>
        <p:txBody>
          <a:bodyPr/>
          <a:lstStyle/>
          <a:p>
            <a:pPr algn="l"/>
            <a:r>
              <a:rPr lang="zh-CN" altLang="en-US" sz="1800" dirty="0"/>
              <a:t>过期时间：</a:t>
            </a:r>
            <a:r>
              <a:rPr lang="en-US" altLang="zh-CN" sz="1800" dirty="0"/>
              <a:t>expires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没有设置</a:t>
            </a:r>
            <a:r>
              <a:rPr lang="en-US" altLang="zh-CN" sz="1800" dirty="0"/>
              <a:t>expires</a:t>
            </a:r>
            <a:r>
              <a:rPr lang="zh-CN" altLang="en-US" sz="1800" dirty="0"/>
              <a:t>属性，那么表示该</a:t>
            </a:r>
            <a:r>
              <a:rPr lang="en-US" altLang="zh-CN" sz="1800" dirty="0"/>
              <a:t>cookie</a:t>
            </a:r>
            <a:r>
              <a:rPr lang="zh-CN" altLang="en-US" sz="1800" dirty="0"/>
              <a:t>的有效期为会话，会话指浏览器打开到关闭。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zh-CN" altLang="en-US" sz="1800" dirty="0"/>
              <a:t>设置了</a:t>
            </a:r>
            <a:r>
              <a:rPr lang="en-US" altLang="zh-CN" sz="1800" dirty="0"/>
              <a:t>expires</a:t>
            </a:r>
            <a:r>
              <a:rPr lang="zh-CN" altLang="en-US" sz="1800" dirty="0"/>
              <a:t>属性，那么表示该</a:t>
            </a:r>
            <a:r>
              <a:rPr lang="en-US" altLang="zh-CN" sz="1800" dirty="0"/>
              <a:t>cookie</a:t>
            </a:r>
            <a:r>
              <a:rPr lang="zh-CN" altLang="en-US" sz="1800" dirty="0"/>
              <a:t>的有效期为一个具体的时间，过期</a:t>
            </a:r>
            <a:r>
              <a:rPr lang="en-US" altLang="zh-CN" sz="1800" dirty="0"/>
              <a:t>cookie</a:t>
            </a:r>
            <a:r>
              <a:rPr lang="zh-CN" altLang="en-US" sz="1800" dirty="0"/>
              <a:t>文件删除。</a:t>
            </a:r>
            <a:endParaRPr lang="en-US" altLang="zh-CN" sz="1800" dirty="0"/>
          </a:p>
          <a:p>
            <a:pPr algn="l"/>
            <a:r>
              <a:rPr lang="zh-CN" altLang="en-US" sz="1800" dirty="0"/>
              <a:t>示例：</a:t>
            </a:r>
            <a:r>
              <a:rPr lang="en-US" altLang="zh-CN" sz="1800" dirty="0"/>
              <a:t>	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d = new Date();</a:t>
            </a:r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d.setDate</a:t>
            </a:r>
            <a:r>
              <a:rPr lang="en-US" altLang="zh-CN" sz="1800" dirty="0"/>
              <a:t>( </a:t>
            </a:r>
            <a:r>
              <a:rPr lang="en-US" altLang="zh-CN" sz="1800" dirty="0" err="1"/>
              <a:t>d.getDate</a:t>
            </a:r>
            <a:r>
              <a:rPr lang="en-US" altLang="zh-CN" sz="1800" dirty="0"/>
              <a:t>()+1 );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r>
              <a:rPr lang="en-US" altLang="zh-CN" sz="1800" dirty="0" err="1"/>
              <a:t>document.cookie</a:t>
            </a:r>
            <a:r>
              <a:rPr lang="en-US" altLang="zh-CN" sz="1800" dirty="0"/>
              <a:t> = "username=</a:t>
            </a:r>
            <a:r>
              <a:rPr lang="en-US" altLang="zh-CN" sz="1800" dirty="0" err="1"/>
              <a:t>zhangsan</a:t>
            </a:r>
            <a:r>
              <a:rPr lang="en-US" altLang="zh-CN" sz="1800" dirty="0"/>
              <a:t>; expires="+</a:t>
            </a:r>
            <a:r>
              <a:rPr lang="en-US" altLang="zh-CN" sz="1800" dirty="0" err="1"/>
              <a:t>d.toGMTString</a:t>
            </a:r>
            <a:r>
              <a:rPr lang="en-US" altLang="zh-CN" sz="1800" dirty="0"/>
              <a:t>(); // FF</a:t>
            </a:r>
            <a:r>
              <a:rPr lang="zh-CN" altLang="en-US" sz="1800"/>
              <a:t>可以不用该方法</a:t>
            </a:r>
            <a:r>
              <a:rPr lang="en-US" altLang="zh-CN" sz="1800"/>
              <a:t>	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/>
              <a:t>解读：</a:t>
            </a:r>
            <a:r>
              <a:rPr lang="en-US" altLang="zh-CN" sz="1800" dirty="0"/>
              <a:t>	</a:t>
            </a:r>
            <a:r>
              <a:rPr lang="zh-CN" altLang="en-US" sz="1800" dirty="0"/>
              <a:t>创建了一个名称叫做</a:t>
            </a:r>
            <a:r>
              <a:rPr lang="en-US" altLang="zh-CN" sz="1800" dirty="0"/>
              <a:t>username</a:t>
            </a:r>
            <a:r>
              <a:rPr lang="zh-CN" altLang="en-US" sz="1800" dirty="0"/>
              <a:t>的</a:t>
            </a:r>
            <a:r>
              <a:rPr lang="en-US" altLang="zh-CN" sz="1800" dirty="0"/>
              <a:t>cookie</a:t>
            </a:r>
            <a:r>
              <a:rPr lang="zh-CN" altLang="en-US" sz="1800" dirty="0"/>
              <a:t>，它所存储的内容为</a:t>
            </a:r>
            <a:r>
              <a:rPr lang="en-US" altLang="zh-CN" sz="1800" dirty="0" err="1"/>
              <a:t>zhangsan</a:t>
            </a:r>
            <a:r>
              <a:rPr lang="zh-CN" altLang="en-US" sz="1800" dirty="0"/>
              <a:t>，它的过期时间是创建这个</a:t>
            </a:r>
            <a:r>
              <a:rPr lang="en-US" altLang="zh-CN" sz="1800" dirty="0"/>
              <a:t>cookie</a:t>
            </a:r>
            <a:r>
              <a:rPr lang="zh-CN" altLang="en-US" sz="1800" dirty="0"/>
              <a:t>时的</a:t>
            </a:r>
            <a:r>
              <a:rPr lang="en-US" altLang="zh-CN" sz="1800" dirty="0"/>
              <a:t>1</a:t>
            </a:r>
            <a:r>
              <a:rPr lang="zh-CN" altLang="en-US" sz="1800" dirty="0"/>
              <a:t>天后。</a:t>
            </a:r>
            <a:endParaRPr lang="en-US" altLang="zh-CN" sz="1800" dirty="0"/>
          </a:p>
          <a:p>
            <a:pPr algn="l"/>
            <a:r>
              <a:rPr lang="en-US" altLang="zh-CN" sz="1800" dirty="0"/>
              <a:t>	</a:t>
            </a:r>
            <a:endParaRPr lang="en-US" altLang="zh-CN" sz="1800" dirty="0"/>
          </a:p>
          <a:p>
            <a:pPr algn="l"/>
            <a:r>
              <a:rPr lang="zh-CN" altLang="en-US" sz="1800" dirty="0"/>
              <a:t>备注：</a:t>
            </a:r>
            <a:r>
              <a:rPr lang="en-US" altLang="zh-CN" sz="1800" dirty="0"/>
              <a:t>	</a:t>
            </a:r>
            <a:r>
              <a:rPr lang="zh-CN" altLang="en-US" sz="1800" dirty="0"/>
              <a:t>通过修改相同命名的</a:t>
            </a:r>
            <a:r>
              <a:rPr lang="en-US" altLang="zh-CN" sz="1800" dirty="0"/>
              <a:t>cookie</a:t>
            </a:r>
            <a:r>
              <a:rPr lang="zh-CN" altLang="en-US" sz="1800" dirty="0"/>
              <a:t>的值或过期时间，可以实现该</a:t>
            </a:r>
            <a:r>
              <a:rPr lang="en-US" altLang="zh-CN" sz="1800" dirty="0"/>
              <a:t>cookie</a:t>
            </a:r>
            <a:r>
              <a:rPr lang="zh-CN" altLang="en-US" sz="1800" dirty="0"/>
              <a:t>的修改和删除。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699075668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Pages>3</Pages>
  <Words>416</Words>
  <Characters>0</Characters>
  <Application>Microsoft Macintosh PowerPoint</Application>
  <DocSecurity>0</DocSecurity>
  <PresentationFormat>宽屏</PresentationFormat>
  <Lines>0</Lines>
  <Paragraphs>165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黑体</vt:lpstr>
      <vt:lpstr>宋体</vt:lpstr>
      <vt:lpstr>Arial</vt:lpstr>
      <vt:lpstr>1_空白设计模板</vt:lpstr>
      <vt:lpstr>PowerPoint 演示文稿</vt:lpstr>
      <vt:lpstr>课程大纲</vt:lpstr>
      <vt:lpstr>通信协议、TCP/IP、HTTP</vt:lpstr>
      <vt:lpstr>通信协议、TCP/IP、HTTP</vt:lpstr>
      <vt:lpstr>通信协议、TCP/IP、HTTP</vt:lpstr>
      <vt:lpstr>什么是Cookie</vt:lpstr>
      <vt:lpstr>他们之间的关系</vt:lpstr>
      <vt:lpstr>创建Cookie</vt:lpstr>
      <vt:lpstr>Cookie常用属性</vt:lpstr>
      <vt:lpstr>Cookie常用属性</vt:lpstr>
      <vt:lpstr>使用Cookie时需要注意</vt:lpstr>
      <vt:lpstr>浏览器Cookie数量及大小限制</vt:lpstr>
      <vt:lpstr>浏览器Cookie数量及大小限制</vt:lpstr>
      <vt:lpstr>浏览器Cookie数量及大小限制</vt:lpstr>
      <vt:lpstr>浏览器Cookie数量及大小限制</vt:lpstr>
      <vt:lpstr>练习题</vt:lpstr>
      <vt:lpstr>练习题</vt:lpstr>
      <vt:lpstr>作业题</vt:lpstr>
      <vt:lpstr>作业题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23</cp:revision>
  <dcterms:modified xsi:type="dcterms:W3CDTF">2018-03-13T07:20:05Z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